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67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pen.io/Yakudoo/full/YXxmYR/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vseoul.net/particleEqualizer/index.html" TargetMode="External"/><Relationship Id="rId5" Type="http://schemas.openxmlformats.org/officeDocument/2006/relationships/hyperlink" Target="http://www.playkeepout.com/" TargetMode="External"/><Relationship Id="rId4" Type="http://schemas.openxmlformats.org/officeDocument/2006/relationships/hyperlink" Target="http://humaan2.com.au/chris/mountains/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0370823de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0370823de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0370823deb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10370823de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10370823de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10370823de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10370823de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10370823de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10370823deb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10370823de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10370823de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g10370823deb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10370823deb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10370823deb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10370823deb_0_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370823de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370823de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10370823deb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10370823deb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10370823deb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10370823deb_0_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0370823deb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0370823deb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10370823deb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0370823deb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0370823deb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g10370823deb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0370823deb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10370823deb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10370823deb_0_1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0370823deb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0370823deb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10370823deb_0_1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0370823deb_0_1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0370823deb_0_1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10370823deb_0_1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10370823deb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10370823deb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g10370823deb_0_1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0370823deb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0370823deb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10370823deb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10370823deb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10370823deb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g10370823deb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0370823deb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10370823deb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10370823deb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10370823deb_0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10370823deb_0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10370823deb_0_2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370823deb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10370823deb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0370823deb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Outros Exemplos: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http://chandlerprall.github.io/Physijs/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https://codepen.io/Yakudoo/full/YXxmYR/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http://humaan2.com.au/chris/mountains/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http://www.playkeepout.com/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https://avseoul.net/particleEqualizer/index.html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KhronosGroup/glTF-Sample-Models/blob/master/1.0/README.md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hyperlink" Target="https://github.com/KhronosGroup/glTF-Sample-Models/blob/master/2.0/README.md" TargetMode="External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pt.wikipedia.org/w/index.php?title=Superf%C3%ADcie_de_Lambert&amp;action=edit&amp;redlink=1" TargetMode="External"/><Relationship Id="rId13" Type="http://schemas.openxmlformats.org/officeDocument/2006/relationships/hyperlink" Target="https://pt.wikipedia.org/wiki/Anima%C3%A7%C3%A3o_esquel%C3%A9tica" TargetMode="External"/><Relationship Id="rId18" Type="http://schemas.openxmlformats.org/officeDocument/2006/relationships/hyperlink" Target="https://pt.wikipedia.org/wiki/Mapeamento_UV" TargetMode="External"/><Relationship Id="rId3" Type="http://schemas.openxmlformats.org/officeDocument/2006/relationships/hyperlink" Target="https://pt.wikipedia.org/wiki/Tiro_em_primeira_pessoa" TargetMode="External"/><Relationship Id="rId21" Type="http://schemas.openxmlformats.org/officeDocument/2006/relationships/hyperlink" Target="https://pt.wikipedia.org/w/index.php?title=FBX&amp;action=edit&amp;redlink=1" TargetMode="External"/><Relationship Id="rId7" Type="http://schemas.openxmlformats.org/officeDocument/2006/relationships/hyperlink" Target="https://pt.wikipedia.org/wiki/Quadro-chave" TargetMode="External"/><Relationship Id="rId12" Type="http://schemas.openxmlformats.org/officeDocument/2006/relationships/hyperlink" Target="https://pt.wikipedia.org/w/index.php?title=Depth_pass&amp;action=edit&amp;redlink=1" TargetMode="External"/><Relationship Id="rId17" Type="http://schemas.openxmlformats.org/officeDocument/2006/relationships/hyperlink" Target="https://pt.wikipedia.org/wiki/Quaterni%C3%B5es" TargetMode="External"/><Relationship Id="rId2" Type="http://schemas.openxmlformats.org/officeDocument/2006/relationships/notesSlide" Target="../notesSlides/notesSlide6.xml"/><Relationship Id="rId16" Type="http://schemas.openxmlformats.org/officeDocument/2006/relationships/hyperlink" Target="https://pt.wikipedia.org/wiki/Tronco_de_bases_paralelas" TargetMode="External"/><Relationship Id="rId20" Type="http://schemas.openxmlformats.org/officeDocument/2006/relationships/hyperlink" Target="https://pt.wikipedia.org/w/index.php?title=OpenCTM&amp;action=edit&amp;redlink=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t.wikipedia.org/wiki/Morph_target_animation" TargetMode="External"/><Relationship Id="rId11" Type="http://schemas.openxmlformats.org/officeDocument/2006/relationships/hyperlink" Target="https://pt.wikipedia.org/wiki/Lens_flare" TargetMode="External"/><Relationship Id="rId5" Type="http://schemas.openxmlformats.org/officeDocument/2006/relationships/hyperlink" Target="https://pt.wikipedia.org/wiki/Cinem%C3%A1tica_Inversa" TargetMode="External"/><Relationship Id="rId15" Type="http://schemas.openxmlformats.org/officeDocument/2006/relationships/hyperlink" Target="https://pt.wikipedia.org/wiki/JSON" TargetMode="External"/><Relationship Id="rId23" Type="http://schemas.openxmlformats.org/officeDocument/2006/relationships/hyperlink" Target="https://pt.wikipedia.org/wiki/OBJ" TargetMode="External"/><Relationship Id="rId10" Type="http://schemas.openxmlformats.org/officeDocument/2006/relationships/hyperlink" Target="https://pt.wikipedia.org/wiki/GLSL" TargetMode="External"/><Relationship Id="rId19" Type="http://schemas.openxmlformats.org/officeDocument/2006/relationships/hyperlink" Target="https://pt.wikipedia.org/wiki/Blender" TargetMode="External"/><Relationship Id="rId4" Type="http://schemas.openxmlformats.org/officeDocument/2006/relationships/hyperlink" Target="https://pt.wikipedia.org/w/index.php?title=Cinem%C3%A1tica_direta&amp;action=edit&amp;redlink=1" TargetMode="External"/><Relationship Id="rId9" Type="http://schemas.openxmlformats.org/officeDocument/2006/relationships/hyperlink" Target="https://pt.wikipedia.org/wiki/Sombreamento_de_Phong" TargetMode="External"/><Relationship Id="rId14" Type="http://schemas.openxmlformats.org/officeDocument/2006/relationships/hyperlink" Target="https://pt.wikipedia.org/wiki/N%C3%ADvel_de_detalhe" TargetMode="External"/><Relationship Id="rId22" Type="http://schemas.openxmlformats.org/officeDocument/2006/relationships/hyperlink" Target="https://pt.wikipedia.org/wiki/3ds_Max" TargetMode="Externa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toronto.edu/~jacobson/phong-demo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ineshader.com/" TargetMode="Externa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humaan.com/blog/web-3d-graphics-using-three-js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C8Cuwq1eqDw" TargetMode="External"/><Relationship Id="rId5" Type="http://schemas.openxmlformats.org/officeDocument/2006/relationships/hyperlink" Target="https://discoverthreejs.com/" TargetMode="External"/><Relationship Id="rId4" Type="http://schemas.openxmlformats.org/officeDocument/2006/relationships/hyperlink" Target="https://threejsfundamentals.org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US" dirty="0"/>
              <a:t>Aula X: </a:t>
            </a:r>
            <a:r>
              <a:rPr lang="en-US" dirty="0" err="1"/>
              <a:t>Three.js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Geometry : Three.js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Objetos Geometry gerenciam os vértice de um objeto 3D.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O Three.js fornece vários primitivas geométricas que você pode usar, porém você também pode criar geometrias personalizadas, bem como carregar geometrias de um arquivo.</a:t>
            </a:r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06" name="Google Shape;106;p14"/>
          <p:cNvSpPr/>
          <p:nvPr/>
        </p:nvSpPr>
        <p:spPr>
          <a:xfrm>
            <a:off x="226142" y="3572443"/>
            <a:ext cx="8780206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geometry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BoxBufferGeometry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Material : Three.js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O objeto Material representa as propriedades das superfícies que serão renderizadas, como a cor e especulariedade.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Um Material também pode fazer referência objetos de textura.</a:t>
            </a:r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14" name="Google Shape;114;p15"/>
          <p:cNvSpPr/>
          <p:nvPr/>
        </p:nvSpPr>
        <p:spPr>
          <a:xfrm>
            <a:off x="226142" y="3533113"/>
            <a:ext cx="8780206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MeshBasicMaterial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({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color:</a:t>
            </a:r>
            <a:r>
              <a:rPr lang="en-US" sz="18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"#FF3232"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Mesh : Three.js</a:t>
            </a: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Mesh é a combinação de um Material e uma Geometria. E é ele que você vai adicionar na sua cena.</a:t>
            </a:r>
            <a:endParaRPr/>
          </a:p>
        </p:txBody>
      </p:sp>
      <p:sp>
        <p:nvSpPr>
          <p:cNvPr id="121" name="Google Shape;12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pic>
        <p:nvPicPr>
          <p:cNvPr id="122" name="Google Shape;12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25750" y="1764515"/>
            <a:ext cx="3492500" cy="311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Mesh : Three.js</a:t>
            </a:r>
            <a:endParaRPr/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Objetos do tipo Mesh representam os dados de uma geometria específica com um material específico.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Ambos os objetos Material e Geometry podem ser usados por vários objetos Mesh.</a:t>
            </a:r>
            <a:endParaRPr/>
          </a:p>
        </p:txBody>
      </p:sp>
      <p:sp>
        <p:nvSpPr>
          <p:cNvPr id="129" name="Google Shape;12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30" name="Google Shape;130;p17"/>
          <p:cNvSpPr/>
          <p:nvPr/>
        </p:nvSpPr>
        <p:spPr>
          <a:xfrm>
            <a:off x="226142" y="3572443"/>
            <a:ext cx="8780206" cy="923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geometry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BoxGeometry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MeshBasicMaterial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({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color:</a:t>
            </a:r>
            <a:r>
              <a:rPr lang="en-US" sz="18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"#FF3232"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Mesh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geometry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Camera : Three.js</a:t>
            </a:r>
            <a:endParaRPr/>
          </a:p>
        </p:txBody>
      </p:sp>
      <p:sp>
        <p:nvSpPr>
          <p:cNvPr id="136" name="Google Shape;136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O three.js já possui um sistema de câmeras integrado. Através do PerspectiveCamera se faz toda a configuração dos parâmetros de uma câmera perspectiva.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Os campos são o Campo de Visão (que estranhamente é informado em graus e não radianos), a razão de aspecto da tela e depois o plano de corte dos objetos próximos e distantes (near e far clipping)</a:t>
            </a:r>
            <a:endParaRPr/>
          </a:p>
        </p:txBody>
      </p:sp>
      <p:sp>
        <p:nvSpPr>
          <p:cNvPr id="137" name="Google Shape;137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38" name="Google Shape;138;p18"/>
          <p:cNvSpPr/>
          <p:nvPr/>
        </p:nvSpPr>
        <p:spPr>
          <a:xfrm>
            <a:off x="181897" y="3987942"/>
            <a:ext cx="8780206" cy="92333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aspect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innerWidth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innerHeight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PerspectiveCamera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aspect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Renderer : Three.js</a:t>
            </a:r>
            <a:endParaRPr/>
          </a:p>
        </p:txBody>
      </p:sp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Em uma aplicação Three.js será usado o objeto Renderer para desenhar uma cena.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Para seu funcionamento você deve passar uma cena e uma câmera e o renderizador desenha a cena para você.</a:t>
            </a:r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146" name="Google Shape;146;p19"/>
          <p:cNvSpPr/>
          <p:nvPr/>
        </p:nvSpPr>
        <p:spPr>
          <a:xfrm>
            <a:off x="1283329" y="3340579"/>
            <a:ext cx="6029917" cy="64633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renderer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WebGLRenderer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renderer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Transformações dos Objetos</a:t>
            </a:r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22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A forma mais simples para aplicar uma transformação no objeto é usar seus paramentos de posição, rotação e escala.</a:t>
            </a:r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154" name="Google Shape;154;p20"/>
          <p:cNvSpPr/>
          <p:nvPr/>
        </p:nvSpPr>
        <p:spPr>
          <a:xfrm>
            <a:off x="2286000" y="1750006"/>
            <a:ext cx="4572000" cy="375487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Posição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Rotação (em radianos) 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Escala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endParaRPr sz="17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objeto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endParaRPr sz="17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Animando a cena</a:t>
            </a:r>
            <a:endParaRPr/>
          </a:p>
        </p:txBody>
      </p:sp>
      <p:sp>
        <p:nvSpPr>
          <p:cNvPr id="160" name="Google Shape;160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Para animar a cena se pode usar o recurso de chamar em loop a renderização da cena.</a:t>
            </a:r>
            <a:endParaRPr/>
          </a:p>
        </p:txBody>
      </p:sp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162" name="Google Shape;162;p21"/>
          <p:cNvSpPr/>
          <p:nvPr/>
        </p:nvSpPr>
        <p:spPr>
          <a:xfrm>
            <a:off x="475013" y="1789085"/>
            <a:ext cx="7156352" cy="28623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    requestAnimationFrame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+=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0.01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  cube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+=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0.01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renderer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Vamos ver um exemplo completo.</a:t>
            </a:r>
            <a:endParaRPr/>
          </a:p>
        </p:txBody>
      </p:sp>
      <p:sp>
        <p:nvSpPr>
          <p:cNvPr id="168" name="Google Shape;16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Que tal um cubo ? ☺ </a:t>
            </a:r>
            <a:endParaRPr/>
          </a:p>
        </p:txBody>
      </p:sp>
      <p:sp>
        <p:nvSpPr>
          <p:cNvPr id="169" name="Google Shape;16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pic>
        <p:nvPicPr>
          <p:cNvPr id="170" name="Google Shape;17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8247" y="1611875"/>
            <a:ext cx="5067505" cy="3184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Código do Cubo 1/3</a:t>
            </a:r>
            <a:endParaRPr/>
          </a:p>
        </p:txBody>
      </p:sp>
      <p:sp>
        <p:nvSpPr>
          <p:cNvPr id="176" name="Google Shape;176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177" name="Google Shape;177;p23"/>
          <p:cNvSpPr/>
          <p:nvPr/>
        </p:nvSpPr>
        <p:spPr>
          <a:xfrm>
            <a:off x="475025" y="1413975"/>
            <a:ext cx="8189700" cy="1579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&lt;html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lang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"en"</a:t>
            </a: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&lt;head&gt;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&lt;meta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charset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2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"UTF-8"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/&gt;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&lt;title&gt;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Cubo</a:t>
            </a: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&lt;/title&gt;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&lt;style&gt;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 body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{ </a:t>
            </a:r>
            <a:r>
              <a:rPr lang="en-US" sz="12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margin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&lt;/style&gt;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&lt;/head&gt;</a:t>
            </a:r>
            <a:endParaRPr sz="12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http://threejs.org/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42" name="Google Shape;42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200" y="668200"/>
            <a:ext cx="8164627" cy="45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Código do Cubo 2/3</a:t>
            </a:r>
            <a:endParaRPr/>
          </a:p>
        </p:txBody>
      </p:sp>
      <p:sp>
        <p:nvSpPr>
          <p:cNvPr id="183" name="Google Shape;18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184" name="Google Shape;184;p24"/>
          <p:cNvSpPr/>
          <p:nvPr/>
        </p:nvSpPr>
        <p:spPr>
          <a:xfrm>
            <a:off x="475013" y="688881"/>
            <a:ext cx="7794741" cy="489364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800000"/>
                </a:solidFill>
              </a:rPr>
              <a:t>&lt;body&gt;</a:t>
            </a:r>
            <a:endParaRPr sz="135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800000"/>
                </a:solidFill>
              </a:rPr>
              <a:t> </a:t>
            </a:r>
            <a:r>
              <a:rPr lang="en-US" sz="1350">
                <a:solidFill>
                  <a:srgbClr val="800000"/>
                </a:solidFill>
                <a:highlight>
                  <a:srgbClr val="FFFFFF"/>
                </a:highlight>
              </a:rPr>
              <a:t>&lt;script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350">
                <a:solidFill>
                  <a:srgbClr val="FF0000"/>
                </a:solidFill>
                <a:highlight>
                  <a:srgbClr val="FFFFFF"/>
                </a:highlight>
              </a:rPr>
              <a:t>type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=</a:t>
            </a:r>
            <a:r>
              <a:rPr lang="en-US" sz="1350">
                <a:solidFill>
                  <a:srgbClr val="0000FF"/>
                </a:solidFill>
                <a:highlight>
                  <a:srgbClr val="FFFFFF"/>
                </a:highlight>
              </a:rPr>
              <a:t>"module"</a:t>
            </a:r>
            <a:r>
              <a:rPr lang="en-US" sz="1350">
                <a:solidFill>
                  <a:srgbClr val="800000"/>
                </a:solidFill>
                <a:highlight>
                  <a:srgbClr val="FFFFFF"/>
                </a:highlight>
              </a:rPr>
              <a:t>&gt;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350">
                <a:solidFill>
                  <a:srgbClr val="AF00DB"/>
                </a:solidFill>
                <a:highlight>
                  <a:srgbClr val="FFFFFF"/>
                </a:highlight>
              </a:rPr>
              <a:t>import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350">
                <a:solidFill>
                  <a:srgbClr val="0000FF"/>
                </a:solidFill>
                <a:highlight>
                  <a:srgbClr val="FFFFFF"/>
                </a:highlight>
              </a:rPr>
              <a:t>*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350">
                <a:solidFill>
                  <a:srgbClr val="AF00DB"/>
                </a:solidFill>
                <a:highlight>
                  <a:srgbClr val="FFFFFF"/>
                </a:highlight>
              </a:rPr>
              <a:t>as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350">
                <a:solidFill>
                  <a:srgbClr val="001080"/>
                </a:solidFill>
                <a:highlight>
                  <a:srgbClr val="FFFFFF"/>
                </a:highlight>
              </a:rPr>
              <a:t>THREE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350">
                <a:solidFill>
                  <a:srgbClr val="AF00DB"/>
                </a:solidFill>
                <a:highlight>
                  <a:srgbClr val="FFFFFF"/>
                </a:highlight>
              </a:rPr>
              <a:t>from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en-US" sz="1350">
                <a:solidFill>
                  <a:srgbClr val="A31515"/>
                </a:solidFill>
                <a:highlight>
                  <a:srgbClr val="FFFFFF"/>
                </a:highlight>
              </a:rPr>
              <a:t>"https://cdn.skypack.dev/three@0.134.0/build/three.module.js"</a:t>
            </a:r>
            <a:r>
              <a:rPr lang="en-US" sz="1350">
                <a:solidFill>
                  <a:schemeClr val="dk1"/>
                </a:solidFill>
                <a:highlight>
                  <a:srgbClr val="FFFFFF"/>
                </a:highlight>
              </a:rPr>
              <a:t>;</a:t>
            </a:r>
            <a:endParaRPr sz="135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8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8000"/>
                </a:solidFill>
              </a:rPr>
              <a:t>  // Criar nova cena</a:t>
            </a:r>
            <a:endParaRPr sz="135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</a:rPr>
              <a:t>  var</a:t>
            </a:r>
            <a:r>
              <a:rPr lang="en-US" sz="1350">
                <a:solidFill>
                  <a:srgbClr val="000000"/>
                </a:solidFill>
              </a:rPr>
              <a:t> </a:t>
            </a:r>
            <a:r>
              <a:rPr lang="en-US" sz="1350">
                <a:solidFill>
                  <a:srgbClr val="001080"/>
                </a:solidFill>
              </a:rPr>
              <a:t>scene</a:t>
            </a:r>
            <a:r>
              <a:rPr lang="en-US" sz="1350">
                <a:solidFill>
                  <a:srgbClr val="000000"/>
                </a:solidFill>
              </a:rPr>
              <a:t> = </a:t>
            </a:r>
            <a:r>
              <a:rPr lang="en-US" sz="1350">
                <a:solidFill>
                  <a:srgbClr val="0000FF"/>
                </a:solidFill>
              </a:rPr>
              <a:t>new</a:t>
            </a:r>
            <a:r>
              <a:rPr lang="en-US" sz="1350">
                <a:solidFill>
                  <a:srgbClr val="000000"/>
                </a:solidFill>
              </a:rPr>
              <a:t> </a:t>
            </a:r>
            <a:r>
              <a:rPr lang="en-US" sz="1350">
                <a:solidFill>
                  <a:srgbClr val="267F99"/>
                </a:solidFill>
              </a:rPr>
              <a:t>THREE</a:t>
            </a:r>
            <a:r>
              <a:rPr lang="en-US" sz="1350">
                <a:solidFill>
                  <a:srgbClr val="000000"/>
                </a:solidFill>
              </a:rPr>
              <a:t>.</a:t>
            </a:r>
            <a:r>
              <a:rPr lang="en-US" sz="1350">
                <a:solidFill>
                  <a:srgbClr val="267F99"/>
                </a:solidFill>
              </a:rPr>
              <a:t>Scene</a:t>
            </a:r>
            <a:r>
              <a:rPr lang="en-US" sz="1350">
                <a:solidFill>
                  <a:srgbClr val="000000"/>
                </a:solidFill>
              </a:rPr>
              <a:t>();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</a:rPr>
            </a:br>
            <a:r>
              <a:rPr lang="en-US" sz="1350">
                <a:solidFill>
                  <a:srgbClr val="000000"/>
                </a:solidFill>
              </a:rPr>
              <a:t>  </a:t>
            </a:r>
            <a:r>
              <a:rPr lang="en-US" sz="1350">
                <a:solidFill>
                  <a:srgbClr val="008000"/>
                </a:solidFill>
              </a:rPr>
              <a:t>// Definir</a:t>
            </a:r>
            <a:r>
              <a:rPr lang="en-US" sz="13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câmera perspectiva e posicionar ela</a:t>
            </a:r>
            <a:endParaRPr sz="1350">
              <a:solidFill>
                <a:srgbClr val="008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var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aspect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innerWidth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innerHeight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var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PerspectiveCamera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35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75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aspect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5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0.1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5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1000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camera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5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4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3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Preparar um renderizados para a cena, com antialiasing ligado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var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renderer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WebGLRenderer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({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antialias:</a:t>
            </a: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3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Configurar a cor para limpar a imagem, no caso preto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renderer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setClearColor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35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"#000000"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3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Configurar a janela de renderização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renderer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setSize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innerWidth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innerHeight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3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Adicionar o renderizador na página web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document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body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appendChild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renderer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domElement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35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Código do Cubo 3/3</a:t>
            </a:r>
            <a:endParaRPr/>
          </a:p>
        </p:txBody>
      </p:sp>
      <p:sp>
        <p:nvSpPr>
          <p:cNvPr id="190" name="Google Shape;19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191" name="Google Shape;191;p25"/>
          <p:cNvSpPr/>
          <p:nvPr/>
        </p:nvSpPr>
        <p:spPr>
          <a:xfrm>
            <a:off x="463650" y="623375"/>
            <a:ext cx="7726500" cy="4875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 // Definir malha para o cubo e seu material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var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geometry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BoxGeometry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35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5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5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var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MeshBasicMaterial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{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color: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"#FF3232"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 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var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Mesh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geometry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3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Adicionar o cubo na cena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scene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3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Iniciar loop de renderização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var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5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5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() {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   requestAnimationFrame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+= </a:t>
            </a:r>
            <a:r>
              <a:rPr lang="en-US" sz="135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0.01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 cube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+= </a:t>
            </a:r>
            <a:r>
              <a:rPr lang="en-US" sz="135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0.01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lang="en-US" sz="135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Renderizar a cena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 renderer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5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35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35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35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 sz="135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&lt;/script&gt;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&lt;/body&gt;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&lt;/html&gt;</a:t>
            </a:r>
            <a:endParaRPr sz="135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Exemplo</a:t>
            </a:r>
            <a:endParaRPr/>
          </a:p>
        </p:txBody>
      </p:sp>
      <p:sp>
        <p:nvSpPr>
          <p:cNvPr id="197" name="Google Shape;19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198" name="Google Shape;19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1329" y="889160"/>
            <a:ext cx="7541342" cy="43958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Depurando</a:t>
            </a:r>
            <a:endParaRPr/>
          </a:p>
        </p:txBody>
      </p:sp>
      <p:sp>
        <p:nvSpPr>
          <p:cNvPr id="204" name="Google Shape;204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No console do Browser você pode verificar e alterar os valores dos objetos do three.js</a:t>
            </a:r>
            <a:endParaRPr/>
          </a:p>
        </p:txBody>
      </p:sp>
      <p:sp>
        <p:nvSpPr>
          <p:cNvPr id="205" name="Google Shape;20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pic>
        <p:nvPicPr>
          <p:cNvPr id="206" name="Google Shape;20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165" y="1648536"/>
            <a:ext cx="6902245" cy="376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Adicionando Texturas</a:t>
            </a:r>
            <a:endParaRPr/>
          </a:p>
        </p:txBody>
      </p:sp>
      <p:sp>
        <p:nvSpPr>
          <p:cNvPr id="212" name="Google Shape;212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Bem, não foi tão difícil quanto WebGL.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Vamos agora adicionar uma textura.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Vamos aproveitar e colocar a renderização em um canvas</a:t>
            </a:r>
            <a:endParaRPr/>
          </a:p>
        </p:txBody>
      </p:sp>
      <p:sp>
        <p:nvSpPr>
          <p:cNvPr id="213" name="Google Shape;21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Adicionando Texturas</a:t>
            </a:r>
            <a:endParaRPr/>
          </a:p>
        </p:txBody>
      </p:sp>
      <p:sp>
        <p:nvSpPr>
          <p:cNvPr id="219" name="Google Shape;219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No </a:t>
            </a:r>
            <a:r>
              <a:rPr lang="en-US" i="1"/>
              <a:t>body</a:t>
            </a:r>
            <a:r>
              <a:rPr lang="en-US"/>
              <a:t> do HTML crie um </a:t>
            </a:r>
            <a:r>
              <a:rPr lang="en-US" i="1"/>
              <a:t>canvas</a:t>
            </a:r>
            <a:r>
              <a:rPr lang="en-US"/>
              <a:t> para definir a posição da renderização.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Depois recupere o objeto no JavaScript para podermos pegar seus dados e finalmente usá-lo para o desenho.</a:t>
            </a:r>
            <a:endParaRPr/>
          </a:p>
        </p:txBody>
      </p:sp>
      <p:sp>
        <p:nvSpPr>
          <p:cNvPr id="220" name="Google Shape;22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325220" y="2504330"/>
            <a:ext cx="8493559" cy="286232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&lt;body&gt;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 &lt;canvas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id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"tela"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width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"600"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height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US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"400"</a:t>
            </a:r>
            <a:r>
              <a:rPr lang="en-US" sz="15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&gt;&lt;/canvas&gt;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&lt;script type="module"&gt;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 const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canvas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document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5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querySelector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5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'#tela'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var scene = new THREE.Scene();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aspect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canvas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clientWidth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canvas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clientHeight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var camera = new THREE.PerspectiveCamera( 75, aspect, 0.1, 1000 );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5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camera.position.z = 4;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renderer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5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5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WebGLRenderer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({</a:t>
            </a: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canvas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5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antialias:</a:t>
            </a:r>
            <a:r>
              <a:rPr lang="en-US" sz="15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en-US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Adicionando Texturas</a:t>
            </a:r>
            <a:endParaRPr/>
          </a:p>
        </p:txBody>
      </p:sp>
      <p:sp>
        <p:nvSpPr>
          <p:cNvPr id="227" name="Google Shape;22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Ao usar o canvas não precisaremos mais definir o render na janela e redimensionar, assim você poderá apagar as seguintes linhas.</a:t>
            </a:r>
            <a:endParaRPr/>
          </a:p>
        </p:txBody>
      </p:sp>
      <p:sp>
        <p:nvSpPr>
          <p:cNvPr id="228" name="Google Shape;22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29" name="Google Shape;229;p30"/>
          <p:cNvSpPr/>
          <p:nvPr/>
        </p:nvSpPr>
        <p:spPr>
          <a:xfrm>
            <a:off x="325220" y="2120870"/>
            <a:ext cx="8493559" cy="13234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strike="sng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// Configurar a janela de rend</a:t>
            </a:r>
            <a:r>
              <a:rPr lang="en-US" sz="1600" strike="sngStrike">
                <a:solidFill>
                  <a:srgbClr val="7F7F7F"/>
                </a:solidFill>
              </a:rPr>
              <a:t>eri</a:t>
            </a:r>
            <a:r>
              <a:rPr lang="en-US" sz="1600" strike="sng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zação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strike="sng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renderer.setSize( window.innerWidth, window.innerHeight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 strike="sng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 strike="sng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// Adicionar o renderizador na página web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strike="sngStrik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document.body.appendChild( renderer.domElement );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Adicionando Texturas</a:t>
            </a:r>
            <a:endParaRPr/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Finalmente carregue a textura no material.</a:t>
            </a:r>
            <a:endParaRPr/>
          </a:p>
        </p:txBody>
      </p:sp>
      <p:sp>
        <p:nvSpPr>
          <p:cNvPr id="236" name="Google Shape;23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237" name="Google Shape;237;p31"/>
          <p:cNvSpPr/>
          <p:nvPr/>
        </p:nvSpPr>
        <p:spPr>
          <a:xfrm>
            <a:off x="226519" y="2073779"/>
            <a:ext cx="8690961" cy="189282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loader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TextureLoader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// Definir malha para o cubo e seu material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var geometry = new THREE.BoxGeometry( 1, 1, 1 );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MeshBasicMaterial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map:loader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load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3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'https://raw.githubusercontent.com/lpsoares/ThreeJS/main/logo.png'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var cube = new THREE.Mesh( geometry, material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strike="sngStrike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Exemplo com Textura</a:t>
            </a:r>
            <a:endParaRPr/>
          </a:p>
        </p:txBody>
      </p:sp>
      <p:sp>
        <p:nvSpPr>
          <p:cNvPr id="243" name="Google Shape;24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4942" y="905183"/>
            <a:ext cx="7399742" cy="40207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Adicionando Iluminação</a:t>
            </a:r>
            <a:endParaRPr/>
          </a:p>
        </p:txBody>
      </p:sp>
      <p:sp>
        <p:nvSpPr>
          <p:cNvPr id="250" name="Google Shape;250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Bem, o problema agora é que estamos sem noção do volume do objeto por falta de algum cálculo de iluminação.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Vamos colocar uma iluminação na cena.</a:t>
            </a:r>
            <a:endParaRPr/>
          </a:p>
        </p:txBody>
      </p:sp>
      <p:sp>
        <p:nvSpPr>
          <p:cNvPr id="251" name="Google Shape;251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Three.js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3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/>
              <a:t>Three.js é uma biblioteca de desenvolvimento gráfico sobre WebGL.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/>
              <a:t>O objetivo do three.js é trazer mais funcionalidades e simplicidade do que o WebGL puro.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/>
              <a:t>Three.js é uma biblioteca gráfica de baixo nível, dando acesso a vários recursos gráficos, mas de forma mais simples que WebGL.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US" sz="2400"/>
              <a:t>No three.js é possível programar em Shaders para se obter controle do pipeline de renderização.</a:t>
            </a:r>
            <a:endParaRPr sz="2400"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Adicionando Iluminação</a:t>
            </a:r>
            <a:endParaRPr/>
          </a:p>
        </p:txBody>
      </p:sp>
      <p:sp>
        <p:nvSpPr>
          <p:cNvPr id="257" name="Google Shape;257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Crie uma luz para colocar na cena, e então adicione na cena.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No caso vamos criar uma luz direcional branca.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58" name="Google Shape;25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259" name="Google Shape;259;p34"/>
          <p:cNvSpPr/>
          <p:nvPr/>
        </p:nvSpPr>
        <p:spPr>
          <a:xfrm>
            <a:off x="544130" y="2435416"/>
            <a:ext cx="8121068" cy="132343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0xFFFFFF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intensity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DirectionalLight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intensity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position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set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9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light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Adicionando Iluminação</a:t>
            </a:r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O material básico não realiza nenhum cálculo com a iluminação presente. Assim troque ele para por exemplo um material Phong.</a:t>
            </a:r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267" name="Google Shape;267;p35"/>
          <p:cNvSpPr/>
          <p:nvPr/>
        </p:nvSpPr>
        <p:spPr>
          <a:xfrm>
            <a:off x="206477" y="2435416"/>
            <a:ext cx="8780207" cy="692497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3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3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3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MeshPhongMaterial</a:t>
            </a:r>
            <a:r>
              <a:rPr lang="en-US" sz="1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map:loader.load('https://raw.githubusercontent.com/lpsoares/ThreeJS/main/logo.png'),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});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Organização da Cena</a:t>
            </a:r>
            <a:endParaRPr/>
          </a:p>
        </p:txBody>
      </p:sp>
      <p:sp>
        <p:nvSpPr>
          <p:cNvPr id="273" name="Google Shape;273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Nesse momento reorganizamos a cena para:</a:t>
            </a:r>
            <a:endParaRPr/>
          </a:p>
        </p:txBody>
      </p:sp>
      <p:sp>
        <p:nvSpPr>
          <p:cNvPr id="274" name="Google Shape;27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pic>
        <p:nvPicPr>
          <p:cNvPr id="275" name="Google Shape;275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4166" y="1487538"/>
            <a:ext cx="5895668" cy="3656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Exemplo tratando iluminação</a:t>
            </a:r>
            <a:endParaRPr/>
          </a:p>
        </p:txBody>
      </p:sp>
      <p:sp>
        <p:nvSpPr>
          <p:cNvPr id="281" name="Google Shape;2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pic>
        <p:nvPicPr>
          <p:cNvPr id="282" name="Google Shape;28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70050" y="1416050"/>
            <a:ext cx="5803900" cy="288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Opções de Geometrias Básicas</a:t>
            </a:r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37142" cy="875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Além do BoxGeometry o three.js possui outras geometrias fundamentais que você pode usar para criar e testar suas cenas.</a:t>
            </a:r>
            <a:endParaRPr/>
          </a:p>
        </p:txBody>
      </p:sp>
      <p:sp>
        <p:nvSpPr>
          <p:cNvPr id="289" name="Google Shape;28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pic>
        <p:nvPicPr>
          <p:cNvPr id="290" name="Google Shape;29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803400"/>
            <a:ext cx="8297865" cy="25227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Opções de Geometrias Básicas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986536" cy="901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Para uma lista completa das Geometrias do three.js acesse o website do three.js.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grpSp>
        <p:nvGrpSpPr>
          <p:cNvPr id="298" name="Google Shape;298;p39"/>
          <p:cNvGrpSpPr/>
          <p:nvPr/>
        </p:nvGrpSpPr>
        <p:grpSpPr>
          <a:xfrm>
            <a:off x="766916" y="1691149"/>
            <a:ext cx="7315200" cy="3821131"/>
            <a:chOff x="766916" y="1740310"/>
            <a:chExt cx="6102555" cy="3187700"/>
          </a:xfrm>
        </p:grpSpPr>
        <p:pic>
          <p:nvPicPr>
            <p:cNvPr id="299" name="Google Shape;299;p3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766916" y="1740310"/>
              <a:ext cx="1879600" cy="3187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0" name="Google Shape;300;p3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179097" y="1956210"/>
              <a:ext cx="1625600" cy="2971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1" name="Google Shape;301;p39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243871" y="1949640"/>
              <a:ext cx="1625600" cy="18415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Opções de Materiais</a:t>
            </a:r>
            <a:endParaRPr/>
          </a:p>
        </p:txBody>
      </p:sp>
      <p:sp>
        <p:nvSpPr>
          <p:cNvPr id="307" name="Google Shape;307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2024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Vimos dois tipos de materiais, porém conforme o uso do three.js você pode querer usar outros materiais padronizados no three.js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u="sng"/>
              <a:t>Também é possível criar seu próprio material por shaders.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36</a:t>
            </a:fld>
            <a:endParaRPr/>
          </a:p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396" y="2863644"/>
            <a:ext cx="7458370" cy="2471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Opções de Materiais</a:t>
            </a:r>
            <a:endParaRPr/>
          </a:p>
        </p:txBody>
      </p:sp>
      <p:sp>
        <p:nvSpPr>
          <p:cNvPr id="315" name="Google Shape;315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44981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Para uma lista completa de materiais do three.js acesse o website do three.js.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16" name="Google Shape;316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37</a:t>
            </a:fld>
            <a:endParaRPr/>
          </a:p>
        </p:txBody>
      </p:sp>
      <p:pic>
        <p:nvPicPr>
          <p:cNvPr id="317" name="Google Shape;317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48413" y="371686"/>
            <a:ext cx="2267259" cy="49634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Melhorias</a:t>
            </a:r>
            <a:endParaRPr/>
          </a:p>
        </p:txBody>
      </p:sp>
      <p:sp>
        <p:nvSpPr>
          <p:cNvPr id="323" name="Google Shape;323;p42"/>
          <p:cNvSpPr txBox="1">
            <a:spLocks noGrp="1"/>
          </p:cNvSpPr>
          <p:nvPr>
            <p:ph type="body" idx="1"/>
          </p:nvPr>
        </p:nvSpPr>
        <p:spPr>
          <a:xfrm>
            <a:off x="186813" y="838985"/>
            <a:ext cx="8740877" cy="1835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Verdana"/>
              <a:buNone/>
            </a:pPr>
            <a:r>
              <a:rPr lang="en-US" sz="1950"/>
              <a:t>Uma possível melhoria diz respeito a taxa de animação.Nesse momento a animação do cubo se baseia em uma taxa fixa de quadros por segundo, o que não é possível garantir.</a:t>
            </a:r>
            <a:endParaRPr/>
          </a:p>
          <a:p>
            <a:pPr marL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Verdana"/>
              <a:buNone/>
            </a:pPr>
            <a:endParaRPr sz="1950"/>
          </a:p>
          <a:p>
            <a:pPr marL="0" lvl="0" indent="0" algn="l" rtl="0">
              <a:spcBef>
                <a:spcPts val="390"/>
              </a:spcBef>
              <a:spcAft>
                <a:spcPts val="0"/>
              </a:spcAft>
              <a:buClr>
                <a:schemeClr val="dk1"/>
              </a:buClr>
              <a:buSzPts val="1950"/>
              <a:buFont typeface="Verdana"/>
              <a:buNone/>
            </a:pPr>
            <a:r>
              <a:rPr lang="en-US" sz="1950"/>
              <a:t>Mude o código para que se atualize em função do tempo decorrido.</a:t>
            </a:r>
            <a:endParaRPr/>
          </a:p>
        </p:txBody>
      </p:sp>
      <p:sp>
        <p:nvSpPr>
          <p:cNvPr id="324" name="Google Shape;324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38</a:t>
            </a:fld>
            <a:endParaRPr/>
          </a:p>
        </p:txBody>
      </p:sp>
      <p:sp>
        <p:nvSpPr>
          <p:cNvPr id="325" name="Google Shape;325;p42"/>
          <p:cNvSpPr/>
          <p:nvPr/>
        </p:nvSpPr>
        <p:spPr>
          <a:xfrm>
            <a:off x="1360900" y="2769009"/>
            <a:ext cx="5874775" cy="2708434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// Iniciar loop de renderização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7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7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requestAnimationFrame( render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7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0.001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cube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7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7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0.001</a:t>
            </a:r>
            <a: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// Renderizar a cena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  renderer.render(scene, camera);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sz="1700" b="0">
              <a:solidFill>
                <a:srgbClr val="7F7F7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Cor de Fundo</a:t>
            </a:r>
            <a:endParaRPr/>
          </a:p>
        </p:txBody>
      </p:sp>
      <p:sp>
        <p:nvSpPr>
          <p:cNvPr id="331" name="Google Shape;33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No three.js existem duas formas de mudar a cor do fundo: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ou</a:t>
            </a:r>
            <a:endParaRPr/>
          </a:p>
        </p:txBody>
      </p:sp>
      <p:sp>
        <p:nvSpPr>
          <p:cNvPr id="332" name="Google Shape;33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39</a:t>
            </a:fld>
            <a:endParaRPr/>
          </a:p>
        </p:txBody>
      </p:sp>
      <p:sp>
        <p:nvSpPr>
          <p:cNvPr id="333" name="Google Shape;333;p43"/>
          <p:cNvSpPr/>
          <p:nvPr/>
        </p:nvSpPr>
        <p:spPr>
          <a:xfrm>
            <a:off x="494678" y="1688761"/>
            <a:ext cx="6467452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background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Color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'bl</a:t>
            </a:r>
            <a:r>
              <a:rPr lang="en-US" sz="1800">
                <a:solidFill>
                  <a:srgbClr val="A31515"/>
                </a:solidFill>
              </a:rPr>
              <a:t>ue</a:t>
            </a:r>
            <a:r>
              <a:rPr lang="en-US" sz="18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43"/>
          <p:cNvSpPr/>
          <p:nvPr/>
        </p:nvSpPr>
        <p:spPr>
          <a:xfrm>
            <a:off x="494678" y="3057303"/>
            <a:ext cx="6467452" cy="36933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renderer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setClearColor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"#0000</a:t>
            </a:r>
            <a:r>
              <a:rPr lang="en-US" sz="1800">
                <a:solidFill>
                  <a:srgbClr val="A31515"/>
                </a:solidFill>
              </a:rPr>
              <a:t>FF</a:t>
            </a:r>
            <a:r>
              <a:rPr lang="en-US" sz="18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free open-source software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56" name="Google Shape;5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968" y="1003709"/>
            <a:ext cx="8534400" cy="41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Desenhando linhas</a:t>
            </a:r>
            <a:endParaRPr/>
          </a:p>
        </p:txBody>
      </p:sp>
      <p:sp>
        <p:nvSpPr>
          <p:cNvPr id="340" name="Google Shape;3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3044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Vocês também pode especificar os pontos de uma geometria manualmente, nesse exemplo você pode ver como criar uma linha se passando os pontos para o three.js</a:t>
            </a:r>
            <a:endParaRPr/>
          </a:p>
        </p:txBody>
      </p:sp>
      <p:sp>
        <p:nvSpPr>
          <p:cNvPr id="341" name="Google Shape;3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40</a:t>
            </a:fld>
            <a:endParaRPr/>
          </a:p>
        </p:txBody>
      </p:sp>
      <p:sp>
        <p:nvSpPr>
          <p:cNvPr id="342" name="Google Shape;342;p44"/>
          <p:cNvSpPr/>
          <p:nvPr/>
        </p:nvSpPr>
        <p:spPr>
          <a:xfrm>
            <a:off x="325220" y="2013693"/>
            <a:ext cx="8602470" cy="3046988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LineBasicMaterial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{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color: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0x00ffff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}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[];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Vector3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-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Vector3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Vector3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10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geometry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BufferGeometry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setFromPoints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points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geometry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line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16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Linha sendo desenhada</a:t>
            </a:r>
            <a:endParaRPr/>
          </a:p>
        </p:txBody>
      </p:sp>
      <p:sp>
        <p:nvSpPr>
          <p:cNvPr id="348" name="Google Shape;3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41</a:t>
            </a:fld>
            <a:endParaRPr/>
          </a:p>
        </p:txBody>
      </p:sp>
      <p:pic>
        <p:nvPicPr>
          <p:cNvPr id="349" name="Google Shape;349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6415" y="892032"/>
            <a:ext cx="6611169" cy="423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Carregando Modelos 3D</a:t>
            </a:r>
            <a:endParaRPr/>
          </a:p>
        </p:txBody>
      </p:sp>
      <p:sp>
        <p:nvSpPr>
          <p:cNvPr id="355" name="Google Shape;355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Uma das vantagens de usar o three.js é que ele consegue carregar diversos modelos 3D diretamente.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Os modelos 3D suportados pelo three.js são: glTF, FBX, OBJ e COLLADA.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Em especial o glTF é um dos tipos com melhor suporte, assim vamos rodar um exemplo com ele.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6" name="Google Shape;356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Exemplos</a:t>
            </a:r>
            <a:endParaRPr/>
          </a:p>
        </p:txBody>
      </p:sp>
      <p:sp>
        <p:nvSpPr>
          <p:cNvPr id="363" name="Google Shape;363;p47"/>
          <p:cNvSpPr txBox="1">
            <a:spLocks noGrp="1"/>
          </p:cNvSpPr>
          <p:nvPr>
            <p:ph type="body" idx="1"/>
          </p:nvPr>
        </p:nvSpPr>
        <p:spPr>
          <a:xfrm>
            <a:off x="356975" y="4711250"/>
            <a:ext cx="4324500" cy="30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8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https://github.com/KhronosGroup/glTF-Sample-Models/blob/master/1.0/README.md</a:t>
            </a:r>
            <a:r>
              <a:rPr lang="en-US" sz="800">
                <a:latin typeface="Arial"/>
                <a:ea typeface="Arial"/>
                <a:cs typeface="Arial"/>
                <a:sym typeface="Arial"/>
              </a:rPr>
              <a:t> </a:t>
            </a:r>
            <a:endParaRPr sz="800"/>
          </a:p>
        </p:txBody>
      </p:sp>
      <p:sp>
        <p:nvSpPr>
          <p:cNvPr id="364" name="Google Shape;364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43</a:t>
            </a:fld>
            <a:endParaRPr/>
          </a:p>
        </p:txBody>
      </p:sp>
      <p:pic>
        <p:nvPicPr>
          <p:cNvPr id="365" name="Google Shape;36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987" y="1513703"/>
            <a:ext cx="4324620" cy="3134273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47"/>
          <p:cNvSpPr txBox="1">
            <a:spLocks noGrp="1"/>
          </p:cNvSpPr>
          <p:nvPr>
            <p:ph type="body" idx="1"/>
          </p:nvPr>
        </p:nvSpPr>
        <p:spPr>
          <a:xfrm>
            <a:off x="4894725" y="4711250"/>
            <a:ext cx="3836400" cy="304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SzPts val="523"/>
              <a:buNone/>
            </a:pPr>
            <a:r>
              <a:rPr lang="en-US" sz="7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https://github.com/KhronosGroup/glTF-Sample-Models/blob/master/2.0/README.md</a:t>
            </a:r>
            <a:r>
              <a:rPr lang="en-US" sz="750">
                <a:latin typeface="Arial"/>
                <a:ea typeface="Arial"/>
                <a:cs typeface="Arial"/>
                <a:sym typeface="Arial"/>
              </a:rPr>
              <a:t> </a:t>
            </a:r>
            <a:endParaRPr sz="275"/>
          </a:p>
        </p:txBody>
      </p:sp>
      <p:pic>
        <p:nvPicPr>
          <p:cNvPr id="367" name="Google Shape;367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94737" y="1513702"/>
            <a:ext cx="3836387" cy="3134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Colocando modelo 3D</a:t>
            </a:r>
            <a:endParaRPr/>
          </a:p>
        </p:txBody>
      </p:sp>
      <p:sp>
        <p:nvSpPr>
          <p:cNvPr id="373" name="Google Shape;373;p4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Troque a rotina para carregar um modelo 3D</a:t>
            </a:r>
            <a:endParaRPr/>
          </a:p>
        </p:txBody>
      </p:sp>
      <p:sp>
        <p:nvSpPr>
          <p:cNvPr id="374" name="Google Shape;374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44</a:t>
            </a:fld>
            <a:endParaRPr/>
          </a:p>
        </p:txBody>
      </p:sp>
      <p:sp>
        <p:nvSpPr>
          <p:cNvPr id="375" name="Google Shape;375;p48"/>
          <p:cNvSpPr/>
          <p:nvPr/>
        </p:nvSpPr>
        <p:spPr>
          <a:xfrm>
            <a:off x="348273" y="2717277"/>
            <a:ext cx="8512800" cy="2554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const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70C1"/>
                </a:solidFill>
                <a:latin typeface="Arial"/>
                <a:ea typeface="Arial"/>
                <a:cs typeface="Arial"/>
                <a:sym typeface="Arial"/>
              </a:rPr>
              <a:t>gltfloader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GLTFLoader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duck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US" sz="16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para armazenar a mesh do pato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gltfloader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load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A31515"/>
                </a:solidFill>
                <a:latin typeface="Arial"/>
                <a:ea typeface="Arial"/>
                <a:cs typeface="Arial"/>
                <a:sym typeface="Arial"/>
              </a:rPr>
              <a:t>'https://raw.githubusercontent.com/KhronosGroup/glTF-Sample-Models/master/2.0/Duck/glTF-Binary/Duck.glb'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gltf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duck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gltf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scene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duck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},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undefined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console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error</a:t>
            </a: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 );</a:t>
            </a:r>
            <a:endParaRPr/>
          </a:p>
        </p:txBody>
      </p:sp>
      <p:sp>
        <p:nvSpPr>
          <p:cNvPr id="376" name="Google Shape;376;p48"/>
          <p:cNvSpPr txBox="1"/>
          <p:nvPr/>
        </p:nvSpPr>
        <p:spPr>
          <a:xfrm>
            <a:off x="315600" y="2066150"/>
            <a:ext cx="8512800" cy="431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800000"/>
                </a:solidFill>
              </a:rPr>
              <a:t> &lt;script</a:t>
            </a:r>
            <a:r>
              <a:rPr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rgbClr val="FF0000"/>
                </a:solidFill>
              </a:rPr>
              <a:t>src</a:t>
            </a:r>
            <a:r>
              <a:rPr lang="en-US" sz="1600">
                <a:solidFill>
                  <a:schemeClr val="dk1"/>
                </a:solidFill>
              </a:rPr>
              <a:t>=</a:t>
            </a:r>
            <a:r>
              <a:rPr lang="en-US" sz="1600">
                <a:solidFill>
                  <a:schemeClr val="hlink"/>
                </a:solidFill>
              </a:rPr>
              <a:t>"https://cdnjs.cloudflare.com/ajax/libs/three.js/r128/three.min.js"</a:t>
            </a:r>
            <a:r>
              <a:rPr lang="en-US" sz="1600">
                <a:solidFill>
                  <a:srgbClr val="800000"/>
                </a:solidFill>
              </a:rPr>
              <a:t>&gt;</a:t>
            </a:r>
            <a:endParaRPr sz="1800"/>
          </a:p>
        </p:txBody>
      </p:sp>
      <p:sp>
        <p:nvSpPr>
          <p:cNvPr id="377" name="Google Shape;377;p48"/>
          <p:cNvSpPr txBox="1"/>
          <p:nvPr/>
        </p:nvSpPr>
        <p:spPr>
          <a:xfrm>
            <a:off x="315600" y="1500363"/>
            <a:ext cx="8512800" cy="34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US" sz="105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GLTFLoader</a:t>
            </a: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105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5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'https://cdn.skypack.dev/three@0.134.0/examples/jsm/loaders/GLTFLoader.js'</a:t>
            </a:r>
            <a:r>
              <a:rPr lang="en-US" sz="10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50" b="1">
              <a:solidFill>
                <a:srgbClr val="800000"/>
              </a:solidFill>
            </a:endParaRPr>
          </a:p>
        </p:txBody>
      </p:sp>
      <p:sp>
        <p:nvSpPr>
          <p:cNvPr id="378" name="Google Shape;378;p48"/>
          <p:cNvSpPr/>
          <p:nvPr/>
        </p:nvSpPr>
        <p:spPr>
          <a:xfrm>
            <a:off x="2461883" y="2747000"/>
            <a:ext cx="721800" cy="2547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9" name="Google Shape;379;p48"/>
          <p:cNvCxnSpPr>
            <a:endCxn id="378" idx="0"/>
          </p:cNvCxnSpPr>
          <p:nvPr/>
        </p:nvCxnSpPr>
        <p:spPr>
          <a:xfrm flipH="1">
            <a:off x="2822783" y="2506400"/>
            <a:ext cx="464700" cy="240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Animando Modelo 3D</a:t>
            </a:r>
            <a:endParaRPr/>
          </a:p>
        </p:txBody>
      </p:sp>
      <p:sp>
        <p:nvSpPr>
          <p:cNvPr id="385" name="Google Shape;38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Agora ajuste a rotina de animação para alterar o modelo 3D.</a:t>
            </a:r>
            <a:endParaRPr/>
          </a:p>
        </p:txBody>
      </p:sp>
      <p:sp>
        <p:nvSpPr>
          <p:cNvPr id="386" name="Google Shape;38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45</a:t>
            </a:fld>
            <a:endParaRPr/>
          </a:p>
        </p:txBody>
      </p:sp>
      <p:sp>
        <p:nvSpPr>
          <p:cNvPr id="387" name="Google Shape;387;p49"/>
          <p:cNvSpPr/>
          <p:nvPr/>
        </p:nvSpPr>
        <p:spPr>
          <a:xfrm>
            <a:off x="475013" y="1689267"/>
            <a:ext cx="7727399" cy="313932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var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8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function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  requestAnimationFrame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>
                <a:solidFill>
                  <a:srgbClr val="AF00DB"/>
                </a:solidFill>
                <a:latin typeface="Arial"/>
                <a:ea typeface="Arial"/>
                <a:cs typeface="Arial"/>
                <a:sym typeface="Arial"/>
              </a:rPr>
              <a:t>if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duck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{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  duck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0.001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  duck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time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* </a:t>
            </a:r>
            <a:r>
              <a:rPr lang="en-US" sz="18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0.001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}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en-US" sz="18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// Renderizar a cena</a:t>
            </a:r>
            <a:endParaRPr sz="18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 renderer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18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render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-US" sz="18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camera</a:t>
            </a: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};</a:t>
            </a:r>
            <a:endParaRPr sz="18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Pato</a:t>
            </a:r>
            <a:endParaRPr/>
          </a:p>
        </p:txBody>
      </p:sp>
      <p:sp>
        <p:nvSpPr>
          <p:cNvPr id="393" name="Google Shape;393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46</a:t>
            </a:fld>
            <a:endParaRPr/>
          </a:p>
        </p:txBody>
      </p:sp>
      <p:pic>
        <p:nvPicPr>
          <p:cNvPr id="394" name="Google Shape;39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0148" y="575669"/>
            <a:ext cx="3983704" cy="48350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Shading Languages</a:t>
            </a:r>
            <a:endParaRPr/>
          </a:p>
        </p:txBody>
      </p:sp>
      <p:sp>
        <p:nvSpPr>
          <p:cNvPr id="401" name="Google Shape;401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As placas gráficas modernas permitem que programemos parte do pipeline de renderização. E isso é realizado através das Shading Languages. </a:t>
            </a:r>
            <a:endParaRPr/>
          </a:p>
        </p:txBody>
      </p:sp>
      <p:sp>
        <p:nvSpPr>
          <p:cNvPr id="402" name="Google Shape;402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47</a:t>
            </a:fld>
            <a:endParaRPr/>
          </a:p>
        </p:txBody>
      </p:sp>
      <p:pic>
        <p:nvPicPr>
          <p:cNvPr id="403" name="Google Shape;40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562050"/>
            <a:ext cx="8428200" cy="19746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Vertex Shader</a:t>
            </a:r>
            <a:endParaRPr/>
          </a:p>
        </p:txBody>
      </p:sp>
      <p:sp>
        <p:nvSpPr>
          <p:cNvPr id="410" name="Google Shape;410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O Vertex Shader permite que programemos as GPUs para fazerem alguma operação nos vértices do objeto gráfico.</a:t>
            </a:r>
            <a:endParaRPr/>
          </a:p>
        </p:txBody>
      </p:sp>
      <p:sp>
        <p:nvSpPr>
          <p:cNvPr id="411" name="Google Shape;411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48</a:t>
            </a:fld>
            <a:endParaRPr/>
          </a:p>
        </p:txBody>
      </p:sp>
      <p:pic>
        <p:nvPicPr>
          <p:cNvPr id="412" name="Google Shape;41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738" y="1861100"/>
            <a:ext cx="6437072" cy="347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Fragment Shader</a:t>
            </a:r>
            <a:endParaRPr/>
          </a:p>
        </p:txBody>
      </p:sp>
      <p:sp>
        <p:nvSpPr>
          <p:cNvPr id="419" name="Google Shape;419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O Fragment Shader permite que programemos as GPUs para fazerem alguma operação nos pixels das imagens.</a:t>
            </a:r>
            <a:endParaRPr/>
          </a:p>
        </p:txBody>
      </p:sp>
      <p:sp>
        <p:nvSpPr>
          <p:cNvPr id="420" name="Google Shape;420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49</a:t>
            </a:fld>
            <a:endParaRPr/>
          </a:p>
        </p:txBody>
      </p:sp>
      <p:pic>
        <p:nvPicPr>
          <p:cNvPr id="421" name="Google Shape;421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83174" y="1707775"/>
            <a:ext cx="3777650" cy="377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Funcionalidades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Three.js traz algumas funcionalidades: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grafos de cena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sistema de luzes e sombras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coleção de materiais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manipulação de texturas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en-US"/>
              <a:t>shaders programáveis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US"/>
              <a:t>além de todas as ferramentas de matemática 3D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GLSL</a:t>
            </a:r>
            <a:endParaRPr/>
          </a:p>
        </p:txBody>
      </p:sp>
      <p:sp>
        <p:nvSpPr>
          <p:cNvPr id="428" name="Google Shape;428;p54"/>
          <p:cNvSpPr txBox="1">
            <a:spLocks noGrp="1"/>
          </p:cNvSpPr>
          <p:nvPr>
            <p:ph type="body" idx="1"/>
          </p:nvPr>
        </p:nvSpPr>
        <p:spPr>
          <a:xfrm>
            <a:off x="347500" y="838975"/>
            <a:ext cx="86784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OpenGL Shading Language (GLSL) é uma das linguagens de shading mais populares. Ela foi criado pelo grupo de desenvolvimento do OpenGL.</a:t>
            </a:r>
            <a:endParaRPr/>
          </a:p>
        </p:txBody>
      </p:sp>
      <p:sp>
        <p:nvSpPr>
          <p:cNvPr id="429" name="Google Shape;429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50</a:t>
            </a:fld>
            <a:endParaRPr/>
          </a:p>
        </p:txBody>
      </p:sp>
      <p:pic>
        <p:nvPicPr>
          <p:cNvPr id="430" name="Google Shape;43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00" y="1836025"/>
            <a:ext cx="8608000" cy="3188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54"/>
          <p:cNvSpPr txBox="1"/>
          <p:nvPr/>
        </p:nvSpPr>
        <p:spPr>
          <a:xfrm>
            <a:off x="2701850" y="5335075"/>
            <a:ext cx="5664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fonte: https://www.delasign.com/blog/technology/arkittheoryverticesandshaders/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three.js Shader Material</a:t>
            </a:r>
            <a:endParaRPr/>
          </a:p>
        </p:txBody>
      </p:sp>
      <p:sp>
        <p:nvSpPr>
          <p:cNvPr id="438" name="Google Shape;438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39" name="Google Shape;439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782117"/>
            <a:ext cx="8229600" cy="244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Built-in uniforms and attributes</a:t>
            </a:r>
            <a:endParaRPr/>
          </a:p>
        </p:txBody>
      </p:sp>
      <p:sp>
        <p:nvSpPr>
          <p:cNvPr id="446" name="Google Shape;44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447" name="Google Shape;4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666346"/>
            <a:ext cx="6444951" cy="4896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Built-in uniforms and attributes</a:t>
            </a:r>
            <a:endParaRPr/>
          </a:p>
        </p:txBody>
      </p:sp>
      <p:sp>
        <p:nvSpPr>
          <p:cNvPr id="454" name="Google Shape;454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53</a:t>
            </a:fld>
            <a:endParaRPr/>
          </a:p>
        </p:txBody>
      </p:sp>
      <p:pic>
        <p:nvPicPr>
          <p:cNvPr id="455" name="Google Shape;45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629725"/>
            <a:ext cx="6444950" cy="1019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Montando uma cena com Shaders</a:t>
            </a:r>
            <a:endParaRPr/>
          </a:p>
        </p:txBody>
      </p:sp>
      <p:sp>
        <p:nvSpPr>
          <p:cNvPr id="462" name="Google Shape;462;p5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Vamos começar com uma esfera com um material convencional.</a:t>
            </a:r>
            <a:endParaRPr/>
          </a:p>
        </p:txBody>
      </p:sp>
      <p:sp>
        <p:nvSpPr>
          <p:cNvPr id="463" name="Google Shape;463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54</a:t>
            </a:fld>
            <a:endParaRPr/>
          </a:p>
        </p:txBody>
      </p:sp>
      <p:sp>
        <p:nvSpPr>
          <p:cNvPr id="464" name="Google Shape;464;p58"/>
          <p:cNvSpPr txBox="1"/>
          <p:nvPr/>
        </p:nvSpPr>
        <p:spPr>
          <a:xfrm>
            <a:off x="390550" y="1721675"/>
            <a:ext cx="7602000" cy="2277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esfera1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THREE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Mesh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6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THREE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SphereGeometry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6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6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6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THREE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MeshStandardMaterial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r>
              <a:rPr lang="en-US" sz="16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color: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0xFFFFFF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})</a:t>
            </a:r>
            <a:endParaRPr sz="16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6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esfera1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(-</a:t>
            </a:r>
            <a:r>
              <a:rPr lang="en-US" sz="16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6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6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6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scene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6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6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esfera1</a:t>
            </a:r>
            <a:r>
              <a:rPr lang="en-US" sz="16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6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Controle Orbital</a:t>
            </a:r>
            <a:endParaRPr/>
          </a:p>
        </p:txBody>
      </p:sp>
      <p:sp>
        <p:nvSpPr>
          <p:cNvPr id="471" name="Google Shape;471;p5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Permite que você mude a posição da câmera automaticamente.</a:t>
            </a:r>
            <a:endParaRPr/>
          </a:p>
        </p:txBody>
      </p:sp>
      <p:sp>
        <p:nvSpPr>
          <p:cNvPr id="472" name="Google Shape;472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55</a:t>
            </a:fld>
            <a:endParaRPr/>
          </a:p>
        </p:txBody>
      </p:sp>
      <p:sp>
        <p:nvSpPr>
          <p:cNvPr id="473" name="Google Shape;473;p59"/>
          <p:cNvSpPr txBox="1"/>
          <p:nvPr/>
        </p:nvSpPr>
        <p:spPr>
          <a:xfrm>
            <a:off x="390550" y="1721675"/>
            <a:ext cx="8428200" cy="181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THREE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"https://cdn.skypack.dev/three@0.134.0/build/three.module.js"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{</a:t>
            </a:r>
            <a:r>
              <a:rPr lang="en-US" sz="1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OrbitControls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 </a:t>
            </a:r>
            <a:r>
              <a:rPr lang="en-US" sz="100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"https://cdn.skypack.dev/three@0.134.0/examples/jsm/controls/OrbitControls.js"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…</a:t>
            </a:r>
            <a:endParaRPr sz="17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let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controls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0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0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OrbitControls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camera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renderer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0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domElement</a:t>
            </a:r>
            <a:r>
              <a:rPr lang="en-US" sz="10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7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Montando uma cena com Shaders</a:t>
            </a:r>
            <a:endParaRPr/>
          </a:p>
        </p:txBody>
      </p:sp>
      <p:sp>
        <p:nvSpPr>
          <p:cNvPr id="480" name="Google Shape;480;p6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Primeiro crie os shaders</a:t>
            </a:r>
            <a:endParaRPr/>
          </a:p>
        </p:txBody>
      </p:sp>
      <p:sp>
        <p:nvSpPr>
          <p:cNvPr id="481" name="Google Shape;481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56</a:t>
            </a:fld>
            <a:endParaRPr/>
          </a:p>
        </p:txBody>
      </p:sp>
      <p:sp>
        <p:nvSpPr>
          <p:cNvPr id="482" name="Google Shape;482;p60"/>
          <p:cNvSpPr txBox="1"/>
          <p:nvPr/>
        </p:nvSpPr>
        <p:spPr>
          <a:xfrm>
            <a:off x="390550" y="1397950"/>
            <a:ext cx="8428200" cy="2878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"x-shader/x-vertex"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"vertexShader"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void main() {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gl_Position = projectionMatrix * modelViewMatrix * vec4(position, 1.0);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"x-shader/x-fragment"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"fragmentShader"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void main() {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gl_FragColor = vec4(1.0, 0.0, 0.0, 1.0);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sz="21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Montando uma cena com Shaders</a:t>
            </a:r>
            <a:endParaRPr/>
          </a:p>
        </p:txBody>
      </p:sp>
      <p:sp>
        <p:nvSpPr>
          <p:cNvPr id="489" name="Google Shape;48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Aplique em um segundo objeto:</a:t>
            </a:r>
            <a:endParaRPr/>
          </a:p>
        </p:txBody>
      </p:sp>
      <p:sp>
        <p:nvSpPr>
          <p:cNvPr id="490" name="Google Shape;49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57</a:t>
            </a:fld>
            <a:endParaRPr/>
          </a:p>
        </p:txBody>
      </p:sp>
      <p:sp>
        <p:nvSpPr>
          <p:cNvPr id="491" name="Google Shape;491;p61"/>
          <p:cNvSpPr txBox="1"/>
          <p:nvPr/>
        </p:nvSpPr>
        <p:spPr>
          <a:xfrm>
            <a:off x="390550" y="1397950"/>
            <a:ext cx="8622900" cy="3376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const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vertexShader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US" sz="13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'vertexShader'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).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textContent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fragmentShader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document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getElementById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 </a:t>
            </a:r>
            <a:r>
              <a:rPr lang="en-US" sz="13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'fragmentShader'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).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textContent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uniforms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{};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const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esfera2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THREE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Mesh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THREE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SphereGeometry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32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new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70C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THREE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ShaderMaterial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({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uniforms: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uniforms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vertexShader: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vertexShader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fragmentShader: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fragmentShader</a:t>
            </a:r>
            <a:endParaRPr sz="1300" b="1">
              <a:solidFill>
                <a:srgbClr val="00108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})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);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esfera2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set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2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-US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scene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-US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add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esfera2</a:t>
            </a:r>
            <a:r>
              <a:rPr lang="en-US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8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Resultado Esperado</a:t>
            </a:r>
            <a:endParaRPr/>
          </a:p>
        </p:txBody>
      </p:sp>
      <p:sp>
        <p:nvSpPr>
          <p:cNvPr id="498" name="Google Shape;49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58</a:t>
            </a:fld>
            <a:endParaRPr/>
          </a:p>
        </p:txBody>
      </p:sp>
      <p:pic>
        <p:nvPicPr>
          <p:cNvPr id="499" name="Google Shape;49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500" y="819477"/>
            <a:ext cx="6755000" cy="445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Montando uma cena com Shaders</a:t>
            </a:r>
            <a:endParaRPr/>
          </a:p>
        </p:txBody>
      </p:sp>
      <p:sp>
        <p:nvSpPr>
          <p:cNvPr id="506" name="Google Shape;506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Primeiro crie os shaders</a:t>
            </a:r>
            <a:endParaRPr/>
          </a:p>
        </p:txBody>
      </p:sp>
      <p:sp>
        <p:nvSpPr>
          <p:cNvPr id="507" name="Google Shape;507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59</a:t>
            </a:fld>
            <a:endParaRPr/>
          </a:p>
        </p:txBody>
      </p:sp>
      <p:sp>
        <p:nvSpPr>
          <p:cNvPr id="508" name="Google Shape;508;p63"/>
          <p:cNvSpPr txBox="1"/>
          <p:nvPr/>
        </p:nvSpPr>
        <p:spPr>
          <a:xfrm>
            <a:off x="390550" y="1397950"/>
            <a:ext cx="8428200" cy="3621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"x-shader/x-vertex"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"vertexShader"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varying vec3 v_Normal;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void main() {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gl_Position = projectionMatrix * modelViewMatrix * vec4(position, 1.0);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v_Normal = normal;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"x-shader/x-fragment"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id</a:t>
            </a: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"fragmentShader"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varying vec3 v_Normal;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void main() {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gl_FragColor = vec4(v_Normal, 1.0);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}</a:t>
            </a:r>
            <a:endParaRPr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sz="21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Recursos do three.js</a:t>
            </a:r>
            <a:br>
              <a:rPr lang="en-US"/>
            </a:br>
            <a:r>
              <a:rPr lang="en-US" sz="1400"/>
              <a:t>(segundo wikipedia)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-88900" algn="l" rtl="0">
              <a:spcBef>
                <a:spcPts val="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Efeitos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Anaglifo, olhos cruzados e barreira paralaxe.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Cenários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adiciona e remove objetos em tempo de execução; névoa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Câmeras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perspectiva e ortográfico; controladores: trackball,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FPS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path e mais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Animação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armaduras, </a:t>
            </a:r>
            <a:r>
              <a:rPr lang="en-US" sz="1400" u="sng">
                <a:solidFill>
                  <a:srgbClr val="A55858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cinemática direta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cinemática inversa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animação por vértice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quadro-chave</a:t>
            </a:r>
            <a:endParaRPr sz="14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Luzes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ambiente, direção, luzes de ponto e local; sombras: cast e receive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Materiais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 </a:t>
            </a:r>
            <a:r>
              <a:rPr lang="en-US" sz="1400" u="sng">
                <a:solidFill>
                  <a:srgbClr val="A55858"/>
                </a:solidFill>
                <a:latin typeface="Arial"/>
                <a:ea typeface="Arial"/>
                <a:cs typeface="Arial"/>
                <a:sym typeface="Arial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Lambert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Phong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smooth shading, texturas e mais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Sombreadores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acesso a todas as capacidades do OpenGL Shading Language (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GLSL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):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lens flare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u="sng">
                <a:solidFill>
                  <a:srgbClr val="A55858"/>
                </a:solidFill>
                <a:latin typeface="Arial"/>
                <a:ea typeface="Arial"/>
                <a:cs typeface="Arial"/>
                <a:sym typeface="Arial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depth pass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 extensa biblioteca de pós-processamento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Objetos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malhas, partículas, sprites, linhas, fitas,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ossos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 mais - tudo com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nível de detalhe</a:t>
            </a:r>
            <a:endParaRPr sz="14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Geometria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plana, cubo, esfera, toro, texto 3D e mais; modificadores: lathe, extrude e tubo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Carregadores de dados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binário, imagem,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 cenário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Utilidades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completa configuração de tempo e funções matemáticas 3D incluindo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tronco de bases paralelas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matriz,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quaterniões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UVs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 e mais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Exporta e importa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utilidades para criar arquivos JSON compatíveis com Three.js de dentro: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Blender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u="sng">
                <a:solidFill>
                  <a:srgbClr val="A55858"/>
                </a:solidFill>
                <a:latin typeface="Arial"/>
                <a:ea typeface="Arial"/>
                <a:cs typeface="Arial"/>
                <a:sym typeface="Arial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openCTM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u="sng">
                <a:solidFill>
                  <a:srgbClr val="A55858"/>
                </a:solidFill>
                <a:latin typeface="Arial"/>
                <a:ea typeface="Arial"/>
                <a:cs typeface="Arial"/>
                <a:sym typeface="Arial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FBX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Max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, e </a:t>
            </a:r>
            <a:r>
              <a:rPr lang="en-US" sz="1400" u="sng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OBJ</a:t>
            </a:r>
            <a:endParaRPr sz="1400">
              <a:solidFill>
                <a:srgbClr val="20212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Suporte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a documentação da API está sob construção, fórum público e wiki em completa operação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Exemplos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Mais de 150 arquivos de exemplos de código mais fontes, modelos, texturas, sons e outros arquivos de suporte</a:t>
            </a:r>
            <a:endParaRPr/>
          </a:p>
          <a:p>
            <a:pPr marL="0" lvl="0" indent="-88900" algn="l" rtl="0">
              <a:spcBef>
                <a:spcPts val="280"/>
              </a:spcBef>
              <a:spcAft>
                <a:spcPts val="0"/>
              </a:spcAft>
              <a:buClr>
                <a:srgbClr val="202122"/>
              </a:buClr>
              <a:buSzPts val="1400"/>
              <a:buFont typeface="Arial"/>
              <a:buChar char="•"/>
            </a:pPr>
            <a:r>
              <a:rPr lang="en-US" sz="1400" b="1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 Debugging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: Stats.js,</a:t>
            </a:r>
            <a:r>
              <a:rPr lang="en-US" sz="1400" baseline="30000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WebGL Inspector,</a:t>
            </a:r>
            <a:r>
              <a:rPr lang="en-US" sz="1400" baseline="30000">
                <a:solidFill>
                  <a:srgbClr val="0B008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400">
                <a:solidFill>
                  <a:srgbClr val="202122"/>
                </a:solidFill>
                <a:latin typeface="Arial"/>
                <a:ea typeface="Arial"/>
                <a:cs typeface="Arial"/>
                <a:sym typeface="Arial"/>
              </a:rPr>
              <a:t>Three.js Inspector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71" name="Google Shape;71;p10"/>
          <p:cNvSpPr/>
          <p:nvPr/>
        </p:nvSpPr>
        <p:spPr>
          <a:xfrm>
            <a:off x="5791200" y="5444407"/>
            <a:ext cx="3000476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https://pt.wikipedia.org/wiki/Three.js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Exibindo as normais</a:t>
            </a:r>
            <a:endParaRPr/>
          </a:p>
        </p:txBody>
      </p:sp>
      <p:sp>
        <p:nvSpPr>
          <p:cNvPr id="515" name="Google Shape;51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60</a:t>
            </a:fld>
            <a:endParaRPr/>
          </a:p>
        </p:txBody>
      </p:sp>
      <p:pic>
        <p:nvPicPr>
          <p:cNvPr id="516" name="Google Shape;51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2838" y="782127"/>
            <a:ext cx="6978323" cy="46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Phong x Gouraud</a:t>
            </a:r>
            <a:endParaRPr/>
          </a:p>
        </p:txBody>
      </p:sp>
      <p:sp>
        <p:nvSpPr>
          <p:cNvPr id="523" name="Google Shape;523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http://www.cs.toronto.edu/~jacobson/phong-demo/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524" name="Google Shape;52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61</a:t>
            </a:fld>
            <a:endParaRPr/>
          </a:p>
        </p:txBody>
      </p:sp>
      <p:pic>
        <p:nvPicPr>
          <p:cNvPr id="525" name="Google Shape;52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0600" y="1274775"/>
            <a:ext cx="6842801" cy="4276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Fontes de Inspiração by Gustavo Braga</a:t>
            </a:r>
            <a:endParaRPr/>
          </a:p>
        </p:txBody>
      </p:sp>
      <p:sp>
        <p:nvSpPr>
          <p:cNvPr id="532" name="Google Shape;532;p6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https://www.shadertoy.com/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https://cineshader.com/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6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Projeto 3</a:t>
            </a:r>
            <a:endParaRPr/>
          </a:p>
        </p:txBody>
      </p:sp>
      <p:sp>
        <p:nvSpPr>
          <p:cNvPr id="540" name="Google Shape;540;p6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Entrega Livre.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Desenvolva alguma visualização em three.js usando shaders.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Prazo: 7/12/2021</a:t>
            </a:r>
            <a:endParaRPr/>
          </a:p>
        </p:txBody>
      </p:sp>
      <p:sp>
        <p:nvSpPr>
          <p:cNvPr id="541" name="Google Shape;541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Referências</a:t>
            </a:r>
            <a:endParaRPr/>
          </a:p>
        </p:txBody>
      </p:sp>
      <p:sp>
        <p:nvSpPr>
          <p:cNvPr id="547" name="Google Shape;547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https://threejs.org/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https://humaan.com/blog/web-3d-graphics-using-three-js/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u="sng">
                <a:solidFill>
                  <a:schemeClr val="hlink"/>
                </a:solidFill>
                <a:hlinkClick r:id="rId4"/>
              </a:rPr>
              <a:t>https://threejsfundamentals.org/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https://discoverthreejs.com/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https://www.youtube.com/watch?v=C8Cuwq1eqDw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48" name="Google Shape;548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9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54" name="Google Shape;554;p69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813" cy="104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US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CDN three.js</a:t>
            </a:r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40400" y="3067295"/>
            <a:ext cx="3262824" cy="1842553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464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Os scripts do three.js estão disponíveis em diversos CDNs.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88575"/>
            <a:ext cx="84282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"https://cdnjs.cloudflare.com/ajax/libs/three.js/r118/three.min.js"</a:t>
            </a:r>
            <a:r>
              <a:rPr lang="en-US" sz="12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&gt;&lt;/script&gt;</a:t>
            </a:r>
            <a:endParaRPr sz="12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390550" y="1303675"/>
            <a:ext cx="8428200" cy="12006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&lt;script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"module"</a:t>
            </a:r>
            <a:r>
              <a:rPr lang="en-US" sz="12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import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as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THREE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>
                <a:solidFill>
                  <a:srgbClr val="AF00DB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200" b="1">
                <a:solidFill>
                  <a:srgbClr val="A31515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"https://cdn.skypack.dev/three@0.134.0/build/three.module.js"</a:t>
            </a:r>
            <a:r>
              <a:rPr lang="en-US" sz="12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12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...</a:t>
            </a:r>
            <a:endParaRPr sz="12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&lt;/script&gt;</a:t>
            </a:r>
            <a:endParaRPr sz="15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82" name="Google Shape;82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9" y="2560488"/>
            <a:ext cx="4061843" cy="208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Exemplos em Three.js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607" y="874921"/>
            <a:ext cx="8397122" cy="4476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Scene : Three.js</a:t>
            </a:r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304300" cy="30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O three.js possui um sistema de grafo de cena que permite organizar os objetos, como malhas de triângulos, câmeras, luzes, etc.</a:t>
            </a:r>
            <a:endParaRPr/>
          </a:p>
          <a:p>
            <a:pPr marL="0" lvl="0" indent="0" algn="just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just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en-US" sz="2200"/>
              <a:t>Um objeto Scene define a raiz do gráfico de cena e contém propriedades como por exemplo a cor de fundo da tela. O three.js possui todo um sistema para navegar na sua hierarquia.</a:t>
            </a:r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98" name="Google Shape;98;p13"/>
          <p:cNvSpPr/>
          <p:nvPr/>
        </p:nvSpPr>
        <p:spPr>
          <a:xfrm>
            <a:off x="1624237" y="4158551"/>
            <a:ext cx="5348100" cy="975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 var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en-US" sz="26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new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2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THREE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600">
                <a:solidFill>
                  <a:srgbClr val="267F99"/>
                </a:solidFill>
                <a:latin typeface="Arial"/>
                <a:ea typeface="Arial"/>
                <a:cs typeface="Arial"/>
                <a:sym typeface="Arial"/>
              </a:rPr>
              <a:t>Scene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 sz="2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 scene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r>
              <a:rPr lang="en-US" sz="26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add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en-US" sz="2600">
                <a:solidFill>
                  <a:srgbClr val="001080"/>
                </a:solidFill>
                <a:latin typeface="Arial"/>
                <a:ea typeface="Arial"/>
                <a:cs typeface="Arial"/>
                <a:sym typeface="Arial"/>
              </a:rPr>
              <a:t>cube</a:t>
            </a:r>
            <a:r>
              <a:rPr lang="en-US" sz="2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);</a:t>
            </a:r>
            <a:endParaRPr sz="2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3527</Words>
  <Application>Microsoft Macintosh PowerPoint</Application>
  <PresentationFormat>On-screen Show (16:10)</PresentationFormat>
  <Paragraphs>475</Paragraphs>
  <Slides>65</Slides>
  <Notes>65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9" baseType="lpstr">
      <vt:lpstr>Arial</vt:lpstr>
      <vt:lpstr>Courier New</vt:lpstr>
      <vt:lpstr>Verdana</vt:lpstr>
      <vt:lpstr>Personalizar design</vt:lpstr>
      <vt:lpstr>PowerPoint Presentation</vt:lpstr>
      <vt:lpstr>http://threejs.org/</vt:lpstr>
      <vt:lpstr>Three.js</vt:lpstr>
      <vt:lpstr>free open-source software</vt:lpstr>
      <vt:lpstr>Funcionalidades</vt:lpstr>
      <vt:lpstr>Recursos do three.js (segundo wikipedia)</vt:lpstr>
      <vt:lpstr>CDN three.js</vt:lpstr>
      <vt:lpstr>Exemplos em Three.js</vt:lpstr>
      <vt:lpstr>Scene : Three.js</vt:lpstr>
      <vt:lpstr>Geometry : Three.js</vt:lpstr>
      <vt:lpstr>Material : Three.js</vt:lpstr>
      <vt:lpstr>Mesh : Three.js</vt:lpstr>
      <vt:lpstr>Mesh : Three.js</vt:lpstr>
      <vt:lpstr>Camera : Three.js</vt:lpstr>
      <vt:lpstr>Renderer : Three.js</vt:lpstr>
      <vt:lpstr>Transformações dos Objetos</vt:lpstr>
      <vt:lpstr>Animando a cena</vt:lpstr>
      <vt:lpstr>Vamos ver um exemplo completo.</vt:lpstr>
      <vt:lpstr>Código do Cubo 1/3</vt:lpstr>
      <vt:lpstr>Código do Cubo 2/3</vt:lpstr>
      <vt:lpstr>Código do Cubo 3/3</vt:lpstr>
      <vt:lpstr>Exemplo</vt:lpstr>
      <vt:lpstr>Depurando</vt:lpstr>
      <vt:lpstr>Adicionando Texturas</vt:lpstr>
      <vt:lpstr>Adicionando Texturas</vt:lpstr>
      <vt:lpstr>Adicionando Texturas</vt:lpstr>
      <vt:lpstr>Adicionando Texturas</vt:lpstr>
      <vt:lpstr>Exemplo com Textura</vt:lpstr>
      <vt:lpstr>Adicionando Iluminação</vt:lpstr>
      <vt:lpstr>Adicionando Iluminação</vt:lpstr>
      <vt:lpstr>Adicionando Iluminação</vt:lpstr>
      <vt:lpstr>Organização da Cena</vt:lpstr>
      <vt:lpstr>Exemplo tratando iluminação</vt:lpstr>
      <vt:lpstr>Opções de Geometrias Básicas</vt:lpstr>
      <vt:lpstr>Opções de Geometrias Básicas</vt:lpstr>
      <vt:lpstr>Opções de Materiais</vt:lpstr>
      <vt:lpstr>Opções de Materiais</vt:lpstr>
      <vt:lpstr>Melhorias</vt:lpstr>
      <vt:lpstr>Cor de Fundo</vt:lpstr>
      <vt:lpstr>Desenhando linhas</vt:lpstr>
      <vt:lpstr>Linha sendo desenhada</vt:lpstr>
      <vt:lpstr>Carregando Modelos 3D</vt:lpstr>
      <vt:lpstr>Exemplos</vt:lpstr>
      <vt:lpstr>Colocando modelo 3D</vt:lpstr>
      <vt:lpstr>Animando Modelo 3D</vt:lpstr>
      <vt:lpstr>Pato</vt:lpstr>
      <vt:lpstr>Shading Languages</vt:lpstr>
      <vt:lpstr>Vertex Shader</vt:lpstr>
      <vt:lpstr>Fragment Shader</vt:lpstr>
      <vt:lpstr>GLSL</vt:lpstr>
      <vt:lpstr>three.js Shader Material</vt:lpstr>
      <vt:lpstr>Built-in uniforms and attributes</vt:lpstr>
      <vt:lpstr>Built-in uniforms and attributes</vt:lpstr>
      <vt:lpstr>Montando uma cena com Shaders</vt:lpstr>
      <vt:lpstr>Controle Orbital</vt:lpstr>
      <vt:lpstr>Montando uma cena com Shaders</vt:lpstr>
      <vt:lpstr>Montando uma cena com Shaders</vt:lpstr>
      <vt:lpstr>Resultado Esperado</vt:lpstr>
      <vt:lpstr>Montando uma cena com Shaders</vt:lpstr>
      <vt:lpstr>Exibindo as normais</vt:lpstr>
      <vt:lpstr>Phong x Gouraud</vt:lpstr>
      <vt:lpstr>Fontes de Inspiração by Gustavo Braga</vt:lpstr>
      <vt:lpstr>Projeto 3</vt:lpstr>
      <vt:lpstr>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2023-04-14T23:30:31Z</dcterms:modified>
</cp:coreProperties>
</file>